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2" r:id="rId4"/>
    <p:sldId id="299" r:id="rId5"/>
    <p:sldId id="301" r:id="rId6"/>
    <p:sldId id="300" r:id="rId7"/>
    <p:sldId id="271" r:id="rId8"/>
    <p:sldId id="275" r:id="rId9"/>
    <p:sldId id="277" r:id="rId10"/>
    <p:sldId id="278" r:id="rId11"/>
    <p:sldId id="279" r:id="rId12"/>
    <p:sldId id="280" r:id="rId13"/>
    <p:sldId id="281" r:id="rId14"/>
    <p:sldId id="283" r:id="rId15"/>
    <p:sldId id="286" r:id="rId16"/>
    <p:sldId id="284" r:id="rId17"/>
    <p:sldId id="285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7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3C3"/>
    <a:srgbClr val="1D48C1"/>
    <a:srgbClr val="23BBA2"/>
    <a:srgbClr val="23BB52"/>
    <a:srgbClr val="545454"/>
    <a:srgbClr val="D022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94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35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4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18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80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64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57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16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76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71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63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307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153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085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4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60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77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85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842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49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0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3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43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37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19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04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4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s://github.com/HueyNemud/tutorial_qg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emse.fr/tice/uved/SIG/Glossaire/co/Georeferenc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llica.bnf.fr/ark:/12148/btv1b53095224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2.8/en/docs/user_manual/plugins/plugins_georeferencer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eyNemud/tutoriel_qg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860" y="2492896"/>
            <a:ext cx="9753600" cy="1031777"/>
          </a:xfrm>
        </p:spPr>
        <p:txBody>
          <a:bodyPr/>
          <a:lstStyle/>
          <a:p>
            <a:r>
              <a:rPr lang="en-US" dirty="0"/>
              <a:t>Encore un </a:t>
            </a:r>
            <a:r>
              <a:rPr lang="en-US" dirty="0" err="1"/>
              <a:t>tutorieL</a:t>
            </a:r>
            <a:r>
              <a:rPr lang="en-US" dirty="0"/>
              <a:t> QGIS de plus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7868" y="3529621"/>
            <a:ext cx="9505056" cy="1143000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avec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historiques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308531-9B0E-4D2A-AEEB-904C17EE831F}"/>
              </a:ext>
            </a:extLst>
          </p:cNvPr>
          <p:cNvSpPr txBox="1">
            <a:spLocks/>
          </p:cNvSpPr>
          <p:nvPr/>
        </p:nvSpPr>
        <p:spPr>
          <a:xfrm>
            <a:off x="2878273" y="6466636"/>
            <a:ext cx="8208912" cy="27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/>
              <a:t>This tutorial and its content are released under </a:t>
            </a:r>
            <a:r>
              <a:rPr lang="en-US" sz="800" dirty="0">
                <a:hlinkClick r:id="rId3"/>
              </a:rPr>
              <a:t>Creative COMMONS BY-NC-SA FR 3,0 </a:t>
            </a:r>
            <a:r>
              <a:rPr lang="en-US" sz="800" dirty="0"/>
              <a:t>. Feel free to change, reuse, modify and extend. FOR non-commercial use only.</a:t>
            </a:r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62125CCE-ECA7-494B-9159-C0A5E904E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6383287"/>
            <a:ext cx="432048" cy="4320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463C05-AB3C-4BD3-B32C-A626EEEBD717}"/>
              </a:ext>
            </a:extLst>
          </p:cNvPr>
          <p:cNvSpPr txBox="1">
            <a:spLocks/>
          </p:cNvSpPr>
          <p:nvPr/>
        </p:nvSpPr>
        <p:spPr>
          <a:xfrm>
            <a:off x="21518" y="6466636"/>
            <a:ext cx="1680405" cy="27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/>
              <a:t>Sources available 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CFED4-27B0-4FC9-BA85-368094B670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60" y="6383287"/>
            <a:ext cx="1227411" cy="4294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4D5A62-2132-4129-B9A8-ABE290621C8E}"/>
              </a:ext>
            </a:extLst>
          </p:cNvPr>
          <p:cNvSpPr txBox="1">
            <a:spLocks/>
          </p:cNvSpPr>
          <p:nvPr/>
        </p:nvSpPr>
        <p:spPr>
          <a:xfrm>
            <a:off x="1773932" y="6482138"/>
            <a:ext cx="1680405" cy="27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/>
              <a:t>V 1,0 </a:t>
            </a:r>
            <a:r>
              <a:rPr lang="en-US" sz="700" dirty="0" err="1"/>
              <a:t>nov.</a:t>
            </a:r>
            <a:r>
              <a:rPr lang="en-US" sz="7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D1CEE-E2FA-4F48-9473-DCB48CF666DE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58B77-3358-4C89-AB04-862E98E1BF91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BBB91E-D70A-4D51-88D5-1AE6B1A29271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382F5-3547-410A-8EBC-C90C9E68EE9B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48E287-241D-4794-9D6E-334AEEA7F5A3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C260305-D0E2-473B-B380-CCC83E7E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BB217-626E-4172-A688-570B9062FA9E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E8BCE7-1516-486B-B80D-07186F99EF0C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FF2C771-CFE5-4B0F-B2BF-28F46FFE2EAD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310E0-B628-4003-A760-AC30D7498A8F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9D4CBD7-FA0C-41B8-BE9D-A7EDFEA1834F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B2F15E-B5F6-428A-B250-21863C05DCAB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948576-7753-4000-9DFA-038A1C6010DD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73853-DC92-43FE-9373-672FD74CDF57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34F27C-7834-4744-A67F-8CED81E7D762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C45E1F-DCFF-4F5F-8152-074EB6FACD26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454EFC5-1E46-4FF8-B25D-1ECF516238E0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A4D76A-D0AC-48B3-928E-60E4176A5CA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FFC2D9-0C66-4D7B-A417-85A7B86EE453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067F76-8633-4A5F-8888-97E16D431ED7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B3AB24-CA50-4E39-BE5A-C2D8254F0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8E64FB-7C20-4A11-83B0-B43B75A3CF42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B8227F-BE29-4B21-BB3E-68CBE4313361}"/>
              </a:ext>
            </a:extLst>
          </p:cNvPr>
          <p:cNvCxnSpPr>
            <a:cxnSpLocks/>
            <a:stCxn id="35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AABB36-F148-4369-AEFF-1FA251F622B7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03608A-03C9-4BC4-9E77-1CAC5544AFB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09D5B6A-3494-40C7-BEA5-7C0DACEFBDC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50A9D-C1EC-40E0-879D-98CA229E2811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699ECD-AA1E-4ECC-B75C-DC3B02CE3B45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32F441D-98C1-453B-8FA0-8018A3B59C9A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673918-C9FB-4BE3-BD2F-0843444F1303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5F61E25-D5B5-4D9E-A65A-19274C5BF829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051032-76BD-44DE-B35F-BDC0FE655453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B493395-B9D8-409F-A607-4656F76DDD3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88D60F-B4D7-4115-B0D5-C8DBD53BAB1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D5DE1E-A150-41BA-A13A-78ED9E0299C9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0A76B0-EB7B-4589-BBE5-0560E8A539AC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8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51508-41B4-45E9-B192-1062B79CAE28}"/>
              </a:ext>
            </a:extLst>
          </p:cNvPr>
          <p:cNvSpPr/>
          <p:nvPr/>
        </p:nvSpPr>
        <p:spPr>
          <a:xfrm>
            <a:off x="2130004" y="4491441"/>
            <a:ext cx="1646605" cy="369332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P=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(182.0 , 760.0)</a:t>
            </a:r>
            <a:endParaRPr lang="fr-FR" sz="1400" b="1" dirty="0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F527F64D-825B-4970-8386-D69F236239A4}"/>
              </a:ext>
            </a:extLst>
          </p:cNvPr>
          <p:cNvSpPr/>
          <p:nvPr/>
        </p:nvSpPr>
        <p:spPr>
          <a:xfrm>
            <a:off x="1858109" y="4581128"/>
            <a:ext cx="275863" cy="27964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57E838-0031-4C56-AE66-0C7283D06F97}"/>
              </a:ext>
            </a:extLst>
          </p:cNvPr>
          <p:cNvSpPr/>
          <p:nvPr/>
        </p:nvSpPr>
        <p:spPr>
          <a:xfrm>
            <a:off x="8652479" y="5731698"/>
            <a:ext cx="2781531" cy="646331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=48° 51' 42.15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=2° 19' 58.84" </a:t>
            </a:r>
            <a:endParaRPr lang="fr-FR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3F7012-208B-42B9-872A-548155141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4BCB9-D65A-48A7-AA9D-86C6F1B332ED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A1353-DF6C-43AC-A2F4-031D82A1DFA8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66D277-A466-43A0-AD30-0030CA2CA5B8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F363B2-0AE8-45D9-890C-51B3FC20FED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BB1EB5-2604-4A6F-B063-807FCE51E74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936B6-C89A-46FA-9F7E-7CAE742EF1B5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6868A6-981C-463D-9069-C3D07E6D96D2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751E0B5-1C9C-4FD7-8593-C8200DA1A0A4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6F1D0A-E1A4-4A3C-8BFE-237009545BD9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EBECF0-A272-48A4-868A-97B2288C64C0}"/>
              </a:ext>
            </a:extLst>
          </p:cNvPr>
          <p:cNvCxnSpPr>
            <a:cxnSpLocks/>
          </p:cNvCxnSpPr>
          <p:nvPr/>
        </p:nvCxnSpPr>
        <p:spPr>
          <a:xfrm flipH="1">
            <a:off x="9660256" y="3429000"/>
            <a:ext cx="826644" cy="48307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1EF0F5B8-FA42-4577-83CD-07105CBF1D8A}"/>
              </a:ext>
            </a:extLst>
          </p:cNvPr>
          <p:cNvSpPr/>
          <p:nvPr/>
        </p:nvSpPr>
        <p:spPr>
          <a:xfrm>
            <a:off x="10418743" y="3318543"/>
            <a:ext cx="193215" cy="212419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B6C26-2608-43C0-9628-F0264A0399E6}"/>
              </a:ext>
            </a:extLst>
          </p:cNvPr>
          <p:cNvSpPr/>
          <p:nvPr/>
        </p:nvSpPr>
        <p:spPr>
          <a:xfrm>
            <a:off x="10497294" y="310314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endParaRPr lang="fr-FR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995C8BD-46E4-48E5-8523-F0630F3358FC}"/>
              </a:ext>
            </a:extLst>
          </p:cNvPr>
          <p:cNvSpPr/>
          <p:nvPr/>
        </p:nvSpPr>
        <p:spPr>
          <a:xfrm rot="2332924">
            <a:off x="9689444" y="3512295"/>
            <a:ext cx="576064" cy="691551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B286D-B6CE-488F-ADDB-8677DA3CA083}"/>
              </a:ext>
            </a:extLst>
          </p:cNvPr>
          <p:cNvSpPr/>
          <p:nvPr/>
        </p:nvSpPr>
        <p:spPr>
          <a:xfrm>
            <a:off x="10221892" y="361739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endParaRPr lang="fr-FR" dirty="0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B9A62DC4-EA22-4547-B632-AECC30CAD86E}"/>
              </a:ext>
            </a:extLst>
          </p:cNvPr>
          <p:cNvSpPr/>
          <p:nvPr/>
        </p:nvSpPr>
        <p:spPr>
          <a:xfrm rot="7939233">
            <a:off x="9121726" y="3087110"/>
            <a:ext cx="1152392" cy="1088560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A5B81-A72B-41FE-B8CF-671D2D5C3B6D}"/>
              </a:ext>
            </a:extLst>
          </p:cNvPr>
          <p:cNvSpPr/>
          <p:nvPr/>
        </p:nvSpPr>
        <p:spPr>
          <a:xfrm>
            <a:off x="9494520" y="414133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endParaRPr lang="fr-FR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4AD1CA2-7BF5-403B-994A-E031ADDDC27F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4792DB-2BFF-451A-8F64-14314BB1B9B7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5C73448-E199-4527-9CCF-BD3AE8188CF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56D0CF-CC26-4F1C-A946-E5C3C7EDEB7D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691F8C-F235-4841-BB6C-A45C221E6784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27B40A-EEC0-4A62-898D-98C69D1A1FA8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</p:spTree>
    <p:extLst>
      <p:ext uri="{BB962C8B-B14F-4D97-AF65-F5344CB8AC3E}">
        <p14:creationId xmlns:p14="http://schemas.microsoft.com/office/powerpoint/2010/main" val="1904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D0426C-DB16-48A4-B7CD-7DCF181D6548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59241E-EE7A-4EDE-BA42-53ACAA5E1179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21C4D-CC98-4280-81D3-5417771ACB38}"/>
              </a:ext>
            </a:extLst>
          </p:cNvPr>
          <p:cNvSpPr/>
          <p:nvPr/>
        </p:nvSpPr>
        <p:spPr>
          <a:xfrm>
            <a:off x="2422004" y="4175792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Géographiques (longitude/latitude)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F6A14-9E36-44BA-AC40-677D61FB0C79}"/>
              </a:ext>
            </a:extLst>
          </p:cNvPr>
          <p:cNvSpPr/>
          <p:nvPr/>
        </p:nvSpPr>
        <p:spPr>
          <a:xfrm>
            <a:off x="2422004" y="4639515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Projetées/planes (</a:t>
            </a:r>
            <a:r>
              <a:rPr lang="fr-FR" b="1" dirty="0" err="1"/>
              <a:t>x,y</a:t>
            </a:r>
            <a:r>
              <a:rPr lang="fr-FR" b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8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Géoréférencer</a:t>
            </a:r>
            <a:r>
              <a:rPr lang="en-US" sz="3200" dirty="0"/>
              <a:t> : à quoi </a:t>
            </a:r>
            <a:r>
              <a:rPr lang="en-US" sz="3200" dirty="0" err="1"/>
              <a:t>ça</a:t>
            </a:r>
            <a:r>
              <a:rPr lang="en-US" sz="3200" dirty="0"/>
              <a:t> </a:t>
            </a:r>
            <a:r>
              <a:rPr lang="en-US" sz="3200" dirty="0" err="1"/>
              <a:t>sert</a:t>
            </a:r>
            <a:r>
              <a:rPr lang="en-US" sz="3200" dirty="0"/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27C5CD-2E45-439C-84B7-1BB9CE31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855052" cy="150807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…à placer des données diverses (cartes topographiques, plans, données vectorielles, etc.) dans un référentiel commun</a:t>
            </a:r>
          </a:p>
          <a:p>
            <a:pPr marL="45720" indent="0">
              <a:buNone/>
            </a:pPr>
            <a:r>
              <a:rPr lang="fr-FR" i="1" dirty="0"/>
              <a:t>… pour les superposer ou les croiser.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E596C-2136-4A7B-BE4E-C30BB46D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204864"/>
            <a:ext cx="10225136" cy="44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25B9-28F6-4A27-9F2A-0D6F8AAE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802433"/>
            <a:ext cx="7704856" cy="487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0AC20-D0A9-4A79-A206-CB9B3B529735}"/>
              </a:ext>
            </a:extLst>
          </p:cNvPr>
          <p:cNvSpPr txBox="1"/>
          <p:nvPr/>
        </p:nvSpPr>
        <p:spPr>
          <a:xfrm rot="628861">
            <a:off x="10055555" y="2101754"/>
            <a:ext cx="1829018" cy="4247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Celle-ci, là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76B9-F2F7-4FC8-988F-E3BEBA103D89}"/>
              </a:ext>
            </a:extLst>
          </p:cNvPr>
          <p:cNvSpPr txBox="1"/>
          <p:nvPr/>
        </p:nvSpPr>
        <p:spPr>
          <a:xfrm rot="3476137">
            <a:off x="4640" y="4896542"/>
            <a:ext cx="22241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Clermont-Ferrand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40E549-F584-48E4-A447-70087E6C125E}"/>
              </a:ext>
            </a:extLst>
          </p:cNvPr>
          <p:cNvSpPr/>
          <p:nvPr/>
        </p:nvSpPr>
        <p:spPr>
          <a:xfrm>
            <a:off x="1308100" y="4165600"/>
            <a:ext cx="2641600" cy="863600"/>
          </a:xfrm>
          <a:custGeom>
            <a:avLst/>
            <a:gdLst>
              <a:gd name="connsiteX0" fmla="*/ 0 w 2641600"/>
              <a:gd name="connsiteY0" fmla="*/ 863600 h 863600"/>
              <a:gd name="connsiteX1" fmla="*/ 406400 w 2641600"/>
              <a:gd name="connsiteY1" fmla="*/ 254000 h 863600"/>
              <a:gd name="connsiteX2" fmla="*/ 1524000 w 2641600"/>
              <a:gd name="connsiteY2" fmla="*/ 330200 h 863600"/>
              <a:gd name="connsiteX3" fmla="*/ 2641600 w 2641600"/>
              <a:gd name="connsiteY3" fmla="*/ 0 h 863600"/>
              <a:gd name="connsiteX4" fmla="*/ 2641600 w 2641600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863600">
                <a:moveTo>
                  <a:pt x="0" y="863600"/>
                </a:moveTo>
                <a:cubicBezTo>
                  <a:pt x="76200" y="603250"/>
                  <a:pt x="152400" y="342900"/>
                  <a:pt x="406400" y="254000"/>
                </a:cubicBezTo>
                <a:cubicBezTo>
                  <a:pt x="660400" y="165100"/>
                  <a:pt x="1151467" y="372533"/>
                  <a:pt x="1524000" y="330200"/>
                </a:cubicBezTo>
                <a:cubicBezTo>
                  <a:pt x="1896533" y="287867"/>
                  <a:pt x="2641600" y="0"/>
                  <a:pt x="2641600" y="0"/>
                </a:cubicBezTo>
                <a:lnTo>
                  <a:pt x="2641600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63EDB-3A70-4F77-981C-7E38C289AE6F}"/>
              </a:ext>
            </a:extLst>
          </p:cNvPr>
          <p:cNvSpPr txBox="1"/>
          <p:nvPr/>
        </p:nvSpPr>
        <p:spPr>
          <a:xfrm rot="20246829">
            <a:off x="640896" y="3396549"/>
            <a:ext cx="128668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dirty="0"/>
              <a:t>Très bon vin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9516C9-EE03-45EF-B7DE-CC3870C5941F}"/>
              </a:ext>
            </a:extLst>
          </p:cNvPr>
          <p:cNvSpPr/>
          <p:nvPr/>
        </p:nvSpPr>
        <p:spPr>
          <a:xfrm>
            <a:off x="1569720" y="3053939"/>
            <a:ext cx="2484120" cy="367441"/>
          </a:xfrm>
          <a:custGeom>
            <a:avLst/>
            <a:gdLst>
              <a:gd name="connsiteX0" fmla="*/ 0 w 2484120"/>
              <a:gd name="connsiteY0" fmla="*/ 367441 h 367441"/>
              <a:gd name="connsiteX1" fmla="*/ 480060 w 2484120"/>
              <a:gd name="connsiteY1" fmla="*/ 1681 h 367441"/>
              <a:gd name="connsiteX2" fmla="*/ 1196340 w 2484120"/>
              <a:gd name="connsiteY2" fmla="*/ 230281 h 367441"/>
              <a:gd name="connsiteX3" fmla="*/ 2484120 w 2484120"/>
              <a:gd name="connsiteY3" fmla="*/ 207421 h 3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367441">
                <a:moveTo>
                  <a:pt x="0" y="367441"/>
                </a:moveTo>
                <a:cubicBezTo>
                  <a:pt x="140335" y="195991"/>
                  <a:pt x="280670" y="24541"/>
                  <a:pt x="480060" y="1681"/>
                </a:cubicBezTo>
                <a:cubicBezTo>
                  <a:pt x="679450" y="-21179"/>
                  <a:pt x="862330" y="195991"/>
                  <a:pt x="1196340" y="230281"/>
                </a:cubicBezTo>
                <a:cubicBezTo>
                  <a:pt x="1530350" y="264571"/>
                  <a:pt x="2007235" y="235996"/>
                  <a:pt x="2484120" y="207421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B9B266-8321-43BD-A34B-790D53E688D6}"/>
              </a:ext>
            </a:extLst>
          </p:cNvPr>
          <p:cNvSpPr/>
          <p:nvPr/>
        </p:nvSpPr>
        <p:spPr>
          <a:xfrm>
            <a:off x="9881118" y="2472612"/>
            <a:ext cx="852488" cy="821094"/>
          </a:xfrm>
          <a:custGeom>
            <a:avLst/>
            <a:gdLst>
              <a:gd name="connsiteX0" fmla="*/ 830425 w 852488"/>
              <a:gd name="connsiteY0" fmla="*/ 0 h 821094"/>
              <a:gd name="connsiteX1" fmla="*/ 746449 w 852488"/>
              <a:gd name="connsiteY1" fmla="*/ 671804 h 821094"/>
              <a:gd name="connsiteX2" fmla="*/ 0 w 852488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488" h="821094">
                <a:moveTo>
                  <a:pt x="830425" y="0"/>
                </a:moveTo>
                <a:cubicBezTo>
                  <a:pt x="857639" y="267477"/>
                  <a:pt x="884853" y="534955"/>
                  <a:pt x="746449" y="671804"/>
                </a:cubicBezTo>
                <a:cubicBezTo>
                  <a:pt x="608045" y="808653"/>
                  <a:pt x="304022" y="814873"/>
                  <a:pt x="0" y="821094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03E3F-4C95-44CE-920B-7BF1B968776F}"/>
              </a:ext>
            </a:extLst>
          </p:cNvPr>
          <p:cNvSpPr/>
          <p:nvPr/>
        </p:nvSpPr>
        <p:spPr>
          <a:xfrm>
            <a:off x="9816441" y="6428044"/>
            <a:ext cx="21563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BnF</a:t>
            </a:r>
            <a:r>
              <a:rPr lang="en-US" sz="1000" dirty="0"/>
              <a:t> </a:t>
            </a:r>
            <a:r>
              <a:rPr lang="fr-FR" sz="1000" dirty="0" err="1">
                <a:hlinkClick r:id="rId4"/>
              </a:rPr>
              <a:t>ark</a:t>
            </a:r>
            <a:r>
              <a:rPr lang="fr-FR" sz="1000" dirty="0">
                <a:hlinkClick r:id="rId4"/>
              </a:rPr>
              <a:t>:/12148/btv1b530952243</a:t>
            </a:r>
            <a:r>
              <a:rPr lang="en-US" sz="1000" dirty="0"/>
              <a:t>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3668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C471DD3-ACB8-4164-9C74-F2FF435903BF}"/>
              </a:ext>
            </a:extLst>
          </p:cNvPr>
          <p:cNvSpPr/>
          <p:nvPr/>
        </p:nvSpPr>
        <p:spPr>
          <a:xfrm>
            <a:off x="3646140" y="1988840"/>
            <a:ext cx="3744416" cy="1872208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1ABCE-8F23-42D5-B2F0-CA71A7A89AEA}"/>
              </a:ext>
            </a:extLst>
          </p:cNvPr>
          <p:cNvSpPr/>
          <p:nvPr/>
        </p:nvSpPr>
        <p:spPr>
          <a:xfrm>
            <a:off x="1125860" y="5517232"/>
            <a:ext cx="9433048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hlinkClick r:id="rId3"/>
              </a:rPr>
              <a:t>http://docs.qgis.org/2.8/en/docs/user_manual/plugins/plugins_georeferencer.html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532E9F-C397-4C6A-B293-610BC5A2F85C}"/>
              </a:ext>
            </a:extLst>
          </p:cNvPr>
          <p:cNvSpPr txBox="1"/>
          <p:nvPr/>
        </p:nvSpPr>
        <p:spPr>
          <a:xfrm>
            <a:off x="2313992" y="3865219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YES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DA26B1-24CF-4C04-958C-E5ABE272427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3034072" y="2924944"/>
            <a:ext cx="612068" cy="259228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51D332-D821-484B-A233-09B3EFB0AAE0}"/>
              </a:ext>
            </a:extLst>
          </p:cNvPr>
          <p:cNvSpPr txBox="1"/>
          <p:nvPr/>
        </p:nvSpPr>
        <p:spPr>
          <a:xfrm>
            <a:off x="8330784" y="3771724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NO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497B041-1072-41EF-BB1A-4DFCDD6004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90556" y="2924944"/>
            <a:ext cx="936104" cy="25202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2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Numérisation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Contenu</a:t>
            </a:r>
            <a:r>
              <a:rPr lang="en-US" sz="3200" dirty="0"/>
              <a:t> du </a:t>
            </a:r>
            <a:r>
              <a:rPr lang="en-US" sz="3200" dirty="0" err="1"/>
              <a:t>tutoriel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571162" cy="172409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4 exercices.</a:t>
            </a:r>
          </a:p>
          <a:p>
            <a:pPr>
              <a:buFontTx/>
              <a:buChar char="-"/>
            </a:pPr>
            <a:r>
              <a:rPr lang="fr-FR" dirty="0"/>
              <a:t>1 support de TP : pour guider et approfondir.</a:t>
            </a:r>
          </a:p>
          <a:p>
            <a:pPr>
              <a:buFontTx/>
              <a:buChar char="-"/>
            </a:pPr>
            <a:r>
              <a:rPr lang="fr-FR" dirty="0"/>
              <a:t>1 version corrigée des exercices et du TP.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C4F5F7-3C58-4832-8C6B-BC7F0C232252}"/>
              </a:ext>
            </a:extLst>
          </p:cNvPr>
          <p:cNvSpPr txBox="1">
            <a:spLocks/>
          </p:cNvSpPr>
          <p:nvPr/>
        </p:nvSpPr>
        <p:spPr>
          <a:xfrm>
            <a:off x="-123535" y="3463982"/>
            <a:ext cx="12219869" cy="532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fr-FR" b="1" dirty="0"/>
              <a:t>Temps de travail estimé : ~8h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0E9B4F-4C9C-49F8-843C-3CFA9987EFF5}"/>
              </a:ext>
            </a:extLst>
          </p:cNvPr>
          <p:cNvSpPr txBox="1">
            <a:spLocks/>
          </p:cNvSpPr>
          <p:nvPr/>
        </p:nvSpPr>
        <p:spPr>
          <a:xfrm>
            <a:off x="200818" y="4081166"/>
            <a:ext cx="11571162" cy="287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dirty="0"/>
              <a:t>Difficulté :</a:t>
            </a:r>
          </a:p>
          <a:p>
            <a:pPr>
              <a:buFontTx/>
              <a:buChar char="-"/>
            </a:pPr>
            <a:r>
              <a:rPr lang="fr-FR" dirty="0"/>
              <a:t>Exercice 1 : </a:t>
            </a:r>
          </a:p>
          <a:p>
            <a:pPr>
              <a:buFontTx/>
              <a:buChar char="-"/>
            </a:pPr>
            <a:r>
              <a:rPr lang="fr-FR" dirty="0"/>
              <a:t>Exercice 2 : </a:t>
            </a:r>
          </a:p>
          <a:p>
            <a:pPr>
              <a:buFontTx/>
              <a:buChar char="-"/>
            </a:pPr>
            <a:r>
              <a:rPr lang="fr-FR" dirty="0"/>
              <a:t>Exercice 3 : </a:t>
            </a:r>
          </a:p>
          <a:p>
            <a:pPr>
              <a:buFontTx/>
              <a:buChar char="-"/>
            </a:pPr>
            <a:r>
              <a:rPr lang="fr-FR" dirty="0"/>
              <a:t>Exercice 4 : 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44D10-6413-4960-A433-53163B902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4581128"/>
            <a:ext cx="461279" cy="441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518455-A757-44D0-822C-BEDF5FF64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3" y="4581128"/>
            <a:ext cx="461279" cy="441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1273E-8973-45FC-878A-7E65DA6C8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7" y="5107663"/>
            <a:ext cx="461279" cy="441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0F201-D0B9-4810-B119-3C0FF9BA6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0" y="5107663"/>
            <a:ext cx="461279" cy="441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EF15C5-5A3B-4C4D-95D8-94135E0E8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5733256"/>
            <a:ext cx="461279" cy="441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E90A50-FA65-46A2-A4D5-BCE71B008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5733256"/>
            <a:ext cx="461279" cy="441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8B33B-7364-496D-95C3-83F49A172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5733256"/>
            <a:ext cx="461279" cy="441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62472-3AC8-41EA-BA1C-7193209DB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58" y="5733256"/>
            <a:ext cx="461279" cy="441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A64E03-27B9-43D8-B43B-230D02A6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6259791"/>
            <a:ext cx="461279" cy="441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AEB215-976D-4E4D-BB16-A36B85BAF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6259791"/>
            <a:ext cx="461279" cy="441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5597B1-5ED0-4B80-BD2F-77DEF96E8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6259791"/>
            <a:ext cx="461279" cy="44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3E7766-C7F4-4B36-A45E-4D98F5118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3" y="4543083"/>
            <a:ext cx="461279" cy="441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6F4B4-CC1F-4961-9DBA-BAB998C1B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16" y="5733256"/>
            <a:ext cx="461279" cy="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7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6C7DDC-531F-4108-945A-1EF1E15CF9B4}"/>
              </a:ext>
            </a:extLst>
          </p:cNvPr>
          <p:cNvCxnSpPr/>
          <p:nvPr/>
        </p:nvCxnSpPr>
        <p:spPr>
          <a:xfrm>
            <a:off x="4582244" y="4077072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FEA11E-EC72-4854-8DF3-26FD570E9791}"/>
              </a:ext>
            </a:extLst>
          </p:cNvPr>
          <p:cNvSpPr/>
          <p:nvPr/>
        </p:nvSpPr>
        <p:spPr>
          <a:xfrm>
            <a:off x="7055773" y="3222112"/>
            <a:ext cx="3489820" cy="2265027"/>
          </a:xfrm>
          <a:custGeom>
            <a:avLst/>
            <a:gdLst>
              <a:gd name="connsiteX0" fmla="*/ 679509 w 3489820"/>
              <a:gd name="connsiteY0" fmla="*/ 0 h 2265027"/>
              <a:gd name="connsiteX1" fmla="*/ 880844 w 3489820"/>
              <a:gd name="connsiteY1" fmla="*/ 83890 h 2265027"/>
              <a:gd name="connsiteX2" fmla="*/ 855677 w 3489820"/>
              <a:gd name="connsiteY2" fmla="*/ 117446 h 2265027"/>
              <a:gd name="connsiteX3" fmla="*/ 2701255 w 3489820"/>
              <a:gd name="connsiteY3" fmla="*/ 981512 h 2265027"/>
              <a:gd name="connsiteX4" fmla="*/ 2642532 w 3489820"/>
              <a:gd name="connsiteY4" fmla="*/ 1199626 h 2265027"/>
              <a:gd name="connsiteX5" fmla="*/ 3489820 w 3489820"/>
              <a:gd name="connsiteY5" fmla="*/ 1493240 h 2265027"/>
              <a:gd name="connsiteX6" fmla="*/ 3196206 w 3489820"/>
              <a:gd name="connsiteY6" fmla="*/ 2265027 h 2265027"/>
              <a:gd name="connsiteX7" fmla="*/ 2357307 w 3489820"/>
              <a:gd name="connsiteY7" fmla="*/ 1954635 h 2265027"/>
              <a:gd name="connsiteX8" fmla="*/ 2306973 w 3489820"/>
              <a:gd name="connsiteY8" fmla="*/ 2105637 h 2265027"/>
              <a:gd name="connsiteX9" fmla="*/ 0 w 3489820"/>
              <a:gd name="connsiteY9" fmla="*/ 1384183 h 2265027"/>
              <a:gd name="connsiteX10" fmla="*/ 75501 w 3489820"/>
              <a:gd name="connsiteY10" fmla="*/ 1266738 h 2265027"/>
              <a:gd name="connsiteX11" fmla="*/ 1442907 w 3489820"/>
              <a:gd name="connsiteY11" fmla="*/ 1728132 h 2265027"/>
              <a:gd name="connsiteX12" fmla="*/ 1510019 w 3489820"/>
              <a:gd name="connsiteY12" fmla="*/ 1535185 h 2265027"/>
              <a:gd name="connsiteX13" fmla="*/ 2483142 w 3489820"/>
              <a:gd name="connsiteY13" fmla="*/ 1879134 h 2265027"/>
              <a:gd name="connsiteX14" fmla="*/ 2667699 w 3489820"/>
              <a:gd name="connsiteY14" fmla="*/ 1308683 h 2265027"/>
              <a:gd name="connsiteX15" fmla="*/ 1702965 w 3489820"/>
              <a:gd name="connsiteY15" fmla="*/ 981512 h 2265027"/>
              <a:gd name="connsiteX16" fmla="*/ 1812022 w 3489820"/>
              <a:gd name="connsiteY16" fmla="*/ 671119 h 2265027"/>
              <a:gd name="connsiteX17" fmla="*/ 629175 w 3489820"/>
              <a:gd name="connsiteY17" fmla="*/ 134224 h 2265027"/>
              <a:gd name="connsiteX18" fmla="*/ 679509 w 3489820"/>
              <a:gd name="connsiteY18" fmla="*/ 0 h 22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9820" h="2265027">
                <a:moveTo>
                  <a:pt x="679509" y="0"/>
                </a:moveTo>
                <a:lnTo>
                  <a:pt x="880844" y="83890"/>
                </a:lnTo>
                <a:lnTo>
                  <a:pt x="855677" y="117446"/>
                </a:lnTo>
                <a:lnTo>
                  <a:pt x="2701255" y="981512"/>
                </a:lnTo>
                <a:lnTo>
                  <a:pt x="2642532" y="1199626"/>
                </a:lnTo>
                <a:lnTo>
                  <a:pt x="3489820" y="1493240"/>
                </a:lnTo>
                <a:lnTo>
                  <a:pt x="3196206" y="2265027"/>
                </a:lnTo>
                <a:lnTo>
                  <a:pt x="2357307" y="1954635"/>
                </a:lnTo>
                <a:lnTo>
                  <a:pt x="2306973" y="2105637"/>
                </a:lnTo>
                <a:lnTo>
                  <a:pt x="0" y="1384183"/>
                </a:lnTo>
                <a:lnTo>
                  <a:pt x="75501" y="1266738"/>
                </a:lnTo>
                <a:lnTo>
                  <a:pt x="1442907" y="1728132"/>
                </a:lnTo>
                <a:lnTo>
                  <a:pt x="1510019" y="1535185"/>
                </a:lnTo>
                <a:lnTo>
                  <a:pt x="2483142" y="1879134"/>
                </a:lnTo>
                <a:lnTo>
                  <a:pt x="2667699" y="1308683"/>
                </a:lnTo>
                <a:lnTo>
                  <a:pt x="1702965" y="981512"/>
                </a:lnTo>
                <a:lnTo>
                  <a:pt x="1812022" y="671119"/>
                </a:lnTo>
                <a:lnTo>
                  <a:pt x="629175" y="134224"/>
                </a:lnTo>
                <a:lnTo>
                  <a:pt x="679509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64DE85-A6F3-4ADC-B424-02849C34C723}"/>
              </a:ext>
            </a:extLst>
          </p:cNvPr>
          <p:cNvSpPr/>
          <p:nvPr/>
        </p:nvSpPr>
        <p:spPr>
          <a:xfrm>
            <a:off x="9622804" y="4581128"/>
            <a:ext cx="771788" cy="746621"/>
          </a:xfrm>
          <a:custGeom>
            <a:avLst/>
            <a:gdLst>
              <a:gd name="connsiteX0" fmla="*/ 0 w 771788"/>
              <a:gd name="connsiteY0" fmla="*/ 545285 h 746621"/>
              <a:gd name="connsiteX1" fmla="*/ 209725 w 771788"/>
              <a:gd name="connsiteY1" fmla="*/ 0 h 746621"/>
              <a:gd name="connsiteX2" fmla="*/ 771788 w 771788"/>
              <a:gd name="connsiteY2" fmla="*/ 184558 h 746621"/>
              <a:gd name="connsiteX3" fmla="*/ 578841 w 771788"/>
              <a:gd name="connsiteY3" fmla="*/ 746621 h 746621"/>
              <a:gd name="connsiteX4" fmla="*/ 0 w 771788"/>
              <a:gd name="connsiteY4" fmla="*/ 545285 h 74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788" h="746621">
                <a:moveTo>
                  <a:pt x="0" y="545285"/>
                </a:moveTo>
                <a:lnTo>
                  <a:pt x="209725" y="0"/>
                </a:lnTo>
                <a:lnTo>
                  <a:pt x="771788" y="184558"/>
                </a:lnTo>
                <a:lnTo>
                  <a:pt x="578841" y="746621"/>
                </a:lnTo>
                <a:lnTo>
                  <a:pt x="0" y="54528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1620-AA68-4486-820E-42B3E2233A6C}"/>
              </a:ext>
            </a:extLst>
          </p:cNvPr>
          <p:cNvSpPr/>
          <p:nvPr/>
        </p:nvSpPr>
        <p:spPr>
          <a:xfrm>
            <a:off x="7670769" y="548713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Nom : Palais du Louvre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50F41-005A-466F-A4A4-1A61871402C9}"/>
              </a:ext>
            </a:extLst>
          </p:cNvPr>
          <p:cNvSpPr/>
          <p:nvPr/>
        </p:nvSpPr>
        <p:spPr>
          <a:xfrm>
            <a:off x="7704876" y="319925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A343F-F25D-4CD2-857F-FCB18E4B0671}"/>
              </a:ext>
            </a:extLst>
          </p:cNvPr>
          <p:cNvSpPr/>
          <p:nvPr/>
        </p:nvSpPr>
        <p:spPr>
          <a:xfrm>
            <a:off x="7920900" y="32849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813F2E-9071-4BCD-A114-421669F8765B}"/>
              </a:ext>
            </a:extLst>
          </p:cNvPr>
          <p:cNvSpPr/>
          <p:nvPr/>
        </p:nvSpPr>
        <p:spPr>
          <a:xfrm>
            <a:off x="7659156" y="333070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18B000-69E3-47B2-98D0-3CAC26FE81E3}"/>
              </a:ext>
            </a:extLst>
          </p:cNvPr>
          <p:cNvSpPr/>
          <p:nvPr/>
        </p:nvSpPr>
        <p:spPr>
          <a:xfrm>
            <a:off x="8830716" y="38873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65B47A-B560-43BD-AA93-12E9458E91E7}"/>
              </a:ext>
            </a:extLst>
          </p:cNvPr>
          <p:cNvSpPr/>
          <p:nvPr/>
        </p:nvSpPr>
        <p:spPr>
          <a:xfrm>
            <a:off x="9721100" y="41889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E9B3F-3C43-4749-B94F-ED48D4E48AB3}"/>
              </a:ext>
            </a:extLst>
          </p:cNvPr>
          <p:cNvSpPr/>
          <p:nvPr/>
        </p:nvSpPr>
        <p:spPr>
          <a:xfrm>
            <a:off x="8754963" y="416607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57C8AC-BAB1-4299-BE98-918DBB4CE608}"/>
              </a:ext>
            </a:extLst>
          </p:cNvPr>
          <p:cNvSpPr/>
          <p:nvPr/>
        </p:nvSpPr>
        <p:spPr>
          <a:xfrm>
            <a:off x="7102524" y="446340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ADA4F1-504D-4CEB-BF22-0ECE34C1CBE3}"/>
              </a:ext>
            </a:extLst>
          </p:cNvPr>
          <p:cNvSpPr/>
          <p:nvPr/>
        </p:nvSpPr>
        <p:spPr>
          <a:xfrm>
            <a:off x="7033413" y="458112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F58AFA-D4B5-42D2-BF48-2B24867FD109}"/>
              </a:ext>
            </a:extLst>
          </p:cNvPr>
          <p:cNvSpPr/>
          <p:nvPr/>
        </p:nvSpPr>
        <p:spPr>
          <a:xfrm>
            <a:off x="8470676" y="490871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127602-381E-4317-82C1-E1D41B8F98AB}"/>
              </a:ext>
            </a:extLst>
          </p:cNvPr>
          <p:cNvSpPr/>
          <p:nvPr/>
        </p:nvSpPr>
        <p:spPr>
          <a:xfrm>
            <a:off x="8542684" y="472514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1177FF-052F-459C-899F-58C658939214}"/>
              </a:ext>
            </a:extLst>
          </p:cNvPr>
          <p:cNvSpPr/>
          <p:nvPr/>
        </p:nvSpPr>
        <p:spPr>
          <a:xfrm>
            <a:off x="9505076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8258F-EA96-4B27-84CE-CE611447819A}"/>
              </a:ext>
            </a:extLst>
          </p:cNvPr>
          <p:cNvSpPr/>
          <p:nvPr/>
        </p:nvSpPr>
        <p:spPr>
          <a:xfrm>
            <a:off x="9698240" y="450912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F22622-9524-47F1-945D-67B5A35686FD}"/>
              </a:ext>
            </a:extLst>
          </p:cNvPr>
          <p:cNvSpPr/>
          <p:nvPr/>
        </p:nvSpPr>
        <p:spPr>
          <a:xfrm>
            <a:off x="9818328" y="455850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5BC45D-61D2-47BA-8BE4-CB72605DD2FA}"/>
              </a:ext>
            </a:extLst>
          </p:cNvPr>
          <p:cNvSpPr/>
          <p:nvPr/>
        </p:nvSpPr>
        <p:spPr>
          <a:xfrm>
            <a:off x="10371741" y="474570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D52122-A534-414B-8E84-97EB0982EAF7}"/>
              </a:ext>
            </a:extLst>
          </p:cNvPr>
          <p:cNvSpPr/>
          <p:nvPr/>
        </p:nvSpPr>
        <p:spPr>
          <a:xfrm>
            <a:off x="10153148" y="529395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234515-3EA1-4801-BA66-D4AB80366946}"/>
              </a:ext>
            </a:extLst>
          </p:cNvPr>
          <p:cNvSpPr/>
          <p:nvPr/>
        </p:nvSpPr>
        <p:spPr>
          <a:xfrm>
            <a:off x="9614808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5301D6-BAC8-491E-AA54-E5181B1B0094}"/>
              </a:ext>
            </a:extLst>
          </p:cNvPr>
          <p:cNvSpPr/>
          <p:nvPr/>
        </p:nvSpPr>
        <p:spPr>
          <a:xfrm>
            <a:off x="9397580" y="514377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A072C3-D119-4722-B1F8-EBC4D2FD3925}"/>
              </a:ext>
            </a:extLst>
          </p:cNvPr>
          <p:cNvSpPr/>
          <p:nvPr/>
        </p:nvSpPr>
        <p:spPr>
          <a:xfrm>
            <a:off x="9341466" y="528616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E505AC-FCFE-4CFE-8F31-A7DAF41DBE94}"/>
              </a:ext>
            </a:extLst>
          </p:cNvPr>
          <p:cNvSpPr/>
          <p:nvPr/>
        </p:nvSpPr>
        <p:spPr>
          <a:xfrm>
            <a:off x="10221365" y="546014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8093E9-5C24-4CAE-ABC0-A2D7515AC488}"/>
              </a:ext>
            </a:extLst>
          </p:cNvPr>
          <p:cNvSpPr/>
          <p:nvPr/>
        </p:nvSpPr>
        <p:spPr>
          <a:xfrm>
            <a:off x="10517641" y="469655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4067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2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Vectorisation</a:t>
            </a:r>
            <a:r>
              <a:rPr lang="en-US" sz="2400" dirty="0"/>
              <a:t> des </a:t>
            </a:r>
            <a:r>
              <a:rPr lang="en-US" sz="2400" dirty="0" err="1"/>
              <a:t>lieux</a:t>
            </a:r>
            <a:r>
              <a:rPr lang="en-US" sz="2400" dirty="0"/>
              <a:t> </a:t>
            </a:r>
            <a:r>
              <a:rPr lang="en-US" sz="2400" dirty="0" err="1"/>
              <a:t>ponctuels</a:t>
            </a:r>
            <a:r>
              <a:rPr lang="en-US" sz="2400" dirty="0"/>
              <a:t> de la carte de Cassini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6D17A-DDCB-4679-B456-05AB9E80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840"/>
            <a:ext cx="12188825" cy="51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3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Création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des zones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d’habitat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3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Création</a:t>
            </a:r>
            <a:r>
              <a:rPr lang="en-US" sz="2400" dirty="0"/>
              <a:t> des zones </a:t>
            </a:r>
            <a:r>
              <a:rPr lang="en-US" sz="2400" dirty="0" err="1"/>
              <a:t>d’habitat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9D3EE-B1C0-472F-A538-DBE3E66A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802432"/>
            <a:ext cx="12188825" cy="55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4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Cartographie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4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Symbolisation</a:t>
            </a:r>
            <a:r>
              <a:rPr lang="en-US" sz="2400" dirty="0"/>
              <a:t> des couches et </a:t>
            </a:r>
            <a:r>
              <a:rPr lang="en-US" sz="2400" dirty="0" err="1"/>
              <a:t>realisation</a:t>
            </a:r>
            <a:r>
              <a:rPr lang="en-US" sz="2400" dirty="0"/>
              <a:t> de la carte finale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F08C-3C5F-49BC-B57B-0FD2FFBB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02433"/>
            <a:ext cx="12188825" cy="52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AFB7-6D67-464D-8FBD-B2ECF71CA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517232"/>
            <a:ext cx="12188824" cy="93610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fr-FR" sz="4800" b="1" dirty="0">
                <a:hlinkClick r:id="rId3"/>
              </a:rPr>
              <a:t>http://docs.qgis.org</a:t>
            </a:r>
            <a:endParaRPr lang="fr-FR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2D8C5-C155-45ED-816E-6622F0F3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0"/>
            <a:ext cx="4543893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02F76A-226A-4081-A285-6B90F26792BD}"/>
              </a:ext>
            </a:extLst>
          </p:cNvPr>
          <p:cNvSpPr/>
          <p:nvPr/>
        </p:nvSpPr>
        <p:spPr>
          <a:xfrm>
            <a:off x="1303257" y="188640"/>
            <a:ext cx="9150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https://github.com/HueyNemud/tutoriel_qgis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8BBD-C7A6-4538-95DE-0AB918C2E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48" y="808337"/>
            <a:ext cx="8366358" cy="58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Programme</a:t>
            </a:r>
            <a:r>
              <a:rPr lang="en-US" sz="3200" dirty="0"/>
              <a:t> et </a:t>
            </a:r>
            <a:r>
              <a:rPr lang="en-US" sz="3200" dirty="0" err="1"/>
              <a:t>objectif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737304" cy="1800200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fr-FR" dirty="0"/>
              <a:t>Manipuler un part importante des fonctionnalités de base de QGIS avec un but concret : produire une carte!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Objectif : cartographier les zones de peuplement du Puy de Dôme vers 1780 à partir de la carte de Cassini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10605-5ED8-4618-B2E1-FA224ABAC407}"/>
              </a:ext>
            </a:extLst>
          </p:cNvPr>
          <p:cNvSpPr/>
          <p:nvPr/>
        </p:nvSpPr>
        <p:spPr>
          <a:xfrm>
            <a:off x="909836" y="2996952"/>
            <a:ext cx="10657184" cy="739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Géoréférencement de la feuille n°52 de la carte de Cassini.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5F52B-E7ED-4277-A34D-6B291BD3E2FF}"/>
              </a:ext>
            </a:extLst>
          </p:cNvPr>
          <p:cNvSpPr/>
          <p:nvPr/>
        </p:nvSpPr>
        <p:spPr>
          <a:xfrm>
            <a:off x="878732" y="3880592"/>
            <a:ext cx="10657184" cy="739624"/>
          </a:xfrm>
          <a:prstGeom prst="rect">
            <a:avLst/>
          </a:prstGeom>
          <a:solidFill>
            <a:srgbClr val="23BB5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Numérisation des lieux ponctuels habités sur la carte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B2F5-5C53-44FD-9A7E-C8CCDC75E9E6}"/>
              </a:ext>
            </a:extLst>
          </p:cNvPr>
          <p:cNvSpPr/>
          <p:nvPr/>
        </p:nvSpPr>
        <p:spPr>
          <a:xfrm>
            <a:off x="868824" y="4764232"/>
            <a:ext cx="10657184" cy="739624"/>
          </a:xfrm>
          <a:prstGeom prst="rect">
            <a:avLst/>
          </a:prstGeom>
          <a:solidFill>
            <a:srgbClr val="23BBA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Création des zones d’habitat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269D9-2E9D-45A1-B9A2-213C1C54C84E}"/>
              </a:ext>
            </a:extLst>
          </p:cNvPr>
          <p:cNvSpPr/>
          <p:nvPr/>
        </p:nvSpPr>
        <p:spPr>
          <a:xfrm>
            <a:off x="848318" y="5647872"/>
            <a:ext cx="10657184" cy="739624"/>
          </a:xfrm>
          <a:prstGeom prst="rect">
            <a:avLst/>
          </a:prstGeom>
          <a:solidFill>
            <a:srgbClr val="1B73C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Réalisation de la carte finale</a:t>
            </a:r>
          </a:p>
        </p:txBody>
      </p:sp>
    </p:spTree>
    <p:extLst>
      <p:ext uri="{BB962C8B-B14F-4D97-AF65-F5344CB8AC3E}">
        <p14:creationId xmlns:p14="http://schemas.microsoft.com/office/powerpoint/2010/main" val="628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07ED9-1A66-4109-9D9F-72BB6041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8329"/>
            <a:ext cx="10801200" cy="68296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925A37-1547-4114-BA9E-735324FA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849019" y="1038096"/>
            <a:ext cx="2653617" cy="634082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Départ</a:t>
            </a:r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75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460F2E-1C56-4068-9D7C-EE0388DAC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18" y="-4904"/>
            <a:ext cx="9697987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27E4FF5-0291-438E-81B9-22ED73C3C8AF}"/>
              </a:ext>
            </a:extLst>
          </p:cNvPr>
          <p:cNvSpPr txBox="1">
            <a:spLocks/>
          </p:cNvSpPr>
          <p:nvPr/>
        </p:nvSpPr>
        <p:spPr>
          <a:xfrm rot="5400000">
            <a:off x="-849019" y="1038096"/>
            <a:ext cx="2653617" cy="63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Arrivée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I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géoréférencement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d’une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carte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40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671</TotalTime>
  <Words>886</Words>
  <Application>Microsoft Office PowerPoint</Application>
  <PresentationFormat>Custom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Bell MT</vt:lpstr>
      <vt:lpstr>Century Gothic</vt:lpstr>
      <vt:lpstr>World Presentation 16x9</vt:lpstr>
      <vt:lpstr>Encore un tutorieL QGIS de plus</vt:lpstr>
      <vt:lpstr>Contenu du tutoriel</vt:lpstr>
      <vt:lpstr>PowerPoint Presentation</vt:lpstr>
      <vt:lpstr>Programme et objectif</vt:lpstr>
      <vt:lpstr>Départ…</vt:lpstr>
      <vt:lpstr>PowerPoint Presentation</vt:lpstr>
      <vt:lpstr>Étape I : géoréférencement d’une carte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Géoréférencer : à quoi ça sert?</vt:lpstr>
      <vt:lpstr>ExercicE 1</vt:lpstr>
      <vt:lpstr>ExercicE 1</vt:lpstr>
      <vt:lpstr>Étape 2 : Numérisation</vt:lpstr>
      <vt:lpstr>Définition générale</vt:lpstr>
      <vt:lpstr>Définition générale</vt:lpstr>
      <vt:lpstr>Définition générale</vt:lpstr>
      <vt:lpstr>ExercicE 2</vt:lpstr>
      <vt:lpstr>Étape 3 : Création des zones d’habitat</vt:lpstr>
      <vt:lpstr>ExercicE 3</vt:lpstr>
      <vt:lpstr>Étape 4 : Cartographie</vt:lpstr>
      <vt:lpstr>ExercicE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bertrand</dc:creator>
  <cp:lastModifiedBy>bertrand</cp:lastModifiedBy>
  <cp:revision>57</cp:revision>
  <dcterms:created xsi:type="dcterms:W3CDTF">2017-11-05T15:01:50Z</dcterms:created>
  <dcterms:modified xsi:type="dcterms:W3CDTF">2017-11-09T12:37:10Z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